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73" r:id="rId2"/>
    <p:sldId id="274" r:id="rId3"/>
    <p:sldId id="263" r:id="rId4"/>
    <p:sldId id="278" r:id="rId5"/>
    <p:sldId id="279" r:id="rId6"/>
    <p:sldId id="277" r:id="rId7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542A00"/>
    <a:srgbClr val="996633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08" y="-5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E2A4D73D-73D9-4A45-A848-358831FC0975}" type="datetimeFigureOut">
              <a:rPr lang="cs-CZ"/>
              <a:pPr>
                <a:defRPr/>
              </a:pPr>
              <a:t>22.12.2011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F99B8E19-E970-49E9-8945-FF1576C8B0B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386338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FDAEA2-26D6-4806-9954-582DA3529FEF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37208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FDAEA2-26D6-4806-9954-582DA3529FEF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389334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1536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71680835-D233-47A2-9F8C-F9385E8391F3}" type="slidenum">
              <a:rPr lang="cs-CZ"/>
              <a:pPr eaLnBrk="1" hangingPunct="1"/>
              <a:t>3</a:t>
            </a:fld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1536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71680835-D233-47A2-9F8C-F9385E8391F3}" type="slidenum">
              <a:rPr lang="cs-CZ"/>
              <a:pPr eaLnBrk="1" hangingPunct="1"/>
              <a:t>4</a:t>
            </a:fld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1536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71680835-D233-47A2-9F8C-F9385E8391F3}" type="slidenum">
              <a:rPr lang="cs-CZ"/>
              <a:pPr eaLnBrk="1" hangingPunct="1"/>
              <a:t>5</a:t>
            </a:fld>
            <a:endParaRPr 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99B8E19-E970-49E9-8945-FF1576C8B0B9}" type="slidenum">
              <a:rPr lang="cs-CZ" smtClean="0"/>
              <a:pPr>
                <a:defRPr/>
              </a:pPr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015840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2E0089-2DEC-4422-84AA-7F2CBA441BA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311957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9909E5-DABA-4584-9A49-E8DBFD03FAC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251718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EE72CF-ABE1-4A2A-95BD-83E038D8AD1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693050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76B2BC-D2E4-484B-A1D0-D678DAFA597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940627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C62A63-55E0-4F66-8FF8-483C059398E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174806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9CCB01-6EDE-4073-88F3-E301D0749AD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314289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312355-E944-47D0-99F0-2B23734DC40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740773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C5DB3B-5370-4498-9AEE-74D40FAA266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930941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4DF50B-3E7D-4B92-9952-337DDF98A1C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709603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ACE4DF-6223-4621-A77D-14FA59905FC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381702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0C34D7-59A9-4AE3-BED4-D54872BF91D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518480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40AA514A-F1DD-4F83-9A09-1E3E9A0F5B3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wmf"/><Relationship Id="rId5" Type="http://schemas.openxmlformats.org/officeDocument/2006/relationships/oleObject" Target="../embeddings/oleObject1.bin"/><Relationship Id="rId4" Type="http://schemas.openxmlformats.org/officeDocument/2006/relationships/audio" Target="../media/audio1.wav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2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0" name="Object 4"/>
          <p:cNvGraphicFramePr>
            <a:graphicFrameLocks noChangeAspect="1"/>
          </p:cNvGraphicFramePr>
          <p:nvPr/>
        </p:nvGraphicFramePr>
        <p:xfrm>
          <a:off x="0" y="1588"/>
          <a:ext cx="9144000" cy="6856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60" name="Snímek" r:id="rId5" imgW="4321175" imgH="3241675" progId="PowerPoint.Slide.8">
                  <p:embed/>
                </p:oleObj>
              </mc:Choice>
              <mc:Fallback>
                <p:oleObj name="Snímek" r:id="rId5" imgW="4321175" imgH="3241675" progId="PowerPoint.Slide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588"/>
                        <a:ext cx="9144000" cy="68564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39" name="Rectangle 7"/>
          <p:cNvSpPr>
            <a:spLocks noGrp="1" noChangeArrowheads="1"/>
          </p:cNvSpPr>
          <p:nvPr>
            <p:ph type="subTitle" idx="4294967295"/>
          </p:nvPr>
        </p:nvSpPr>
        <p:spPr>
          <a:xfrm>
            <a:off x="1065213" y="782638"/>
            <a:ext cx="6629400" cy="1295400"/>
          </a:xfrm>
        </p:spPr>
        <p:txBody>
          <a:bodyPr/>
          <a:lstStyle/>
          <a:p>
            <a:pPr marL="0" indent="0" eaLnBrk="1" hangingPunct="1">
              <a:buFont typeface="Monotype Sorts"/>
              <a:buNone/>
            </a:pPr>
            <a:r>
              <a:rPr lang="cs-CZ" sz="4000" dirty="0" smtClean="0">
                <a:solidFill>
                  <a:schemeClr val="bg1"/>
                </a:solidFill>
                <a:latin typeface="Amerigo AT" pitchFamily="2" charset="0"/>
                <a:cs typeface="Times New Roman" pitchFamily="18" charset="0"/>
              </a:rPr>
              <a:t>SZŠ a VOŠZ Zlín</a:t>
            </a:r>
            <a:r>
              <a:rPr lang="cs-CZ" sz="4000" baseline="-25000" dirty="0" smtClean="0">
                <a:solidFill>
                  <a:schemeClr val="bg1"/>
                </a:solidFill>
                <a:latin typeface="Amerigo AT" pitchFamily="2" charset="0"/>
                <a:cs typeface="Times New Roman" pitchFamily="18" charset="0"/>
              </a:rPr>
              <a:t>®</a:t>
            </a:r>
            <a:r>
              <a:rPr lang="cs-CZ" sz="4000" dirty="0" smtClean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18443" name="Rectangle 11"/>
          <p:cNvSpPr>
            <a:spLocks noChangeArrowheads="1"/>
          </p:cNvSpPr>
          <p:nvPr/>
        </p:nvSpPr>
        <p:spPr bwMode="auto">
          <a:xfrm>
            <a:off x="1217613" y="5278438"/>
            <a:ext cx="64008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cs-CZ">
                <a:solidFill>
                  <a:schemeClr val="bg1"/>
                </a:solidFill>
                <a:latin typeface="Amerigo AT" pitchFamily="2" charset="0"/>
              </a:rPr>
              <a:t>předkládá prezentaci</a:t>
            </a:r>
          </a:p>
        </p:txBody>
      </p:sp>
      <p:sp>
        <p:nvSpPr>
          <p:cNvPr id="18444" name="Text Box 12"/>
          <p:cNvSpPr txBox="1">
            <a:spLocks noChangeArrowheads="1"/>
          </p:cNvSpPr>
          <p:nvPr/>
        </p:nvSpPr>
        <p:spPr bwMode="auto">
          <a:xfrm>
            <a:off x="1182688" y="3068638"/>
            <a:ext cx="5715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cs-CZ" sz="2000">
                <a:solidFill>
                  <a:schemeClr val="bg1"/>
                </a:solidFill>
                <a:latin typeface="Amerigo AT" pitchFamily="2" charset="0"/>
              </a:rPr>
              <a:t>Kabinet MAT</a:t>
            </a:r>
          </a:p>
        </p:txBody>
      </p:sp>
      <p:sp>
        <p:nvSpPr>
          <p:cNvPr id="18445" name="Text Box 13"/>
          <p:cNvSpPr txBox="1">
            <a:spLocks noChangeArrowheads="1"/>
          </p:cNvSpPr>
          <p:nvPr/>
        </p:nvSpPr>
        <p:spPr bwMode="auto">
          <a:xfrm>
            <a:off x="1217613" y="4059238"/>
            <a:ext cx="4419600" cy="16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500">
                <a:solidFill>
                  <a:schemeClr val="bg1"/>
                </a:solidFill>
                <a:latin typeface="Amerigo AT" pitchFamily="2" charset="0"/>
              </a:rPr>
              <a:t>Mgr. Vladimír Pančocha</a:t>
            </a:r>
          </a:p>
        </p:txBody>
      </p:sp>
    </p:spTree>
    <p:extLst>
      <p:ext uri="{BB962C8B-B14F-4D97-AF65-F5344CB8AC3E}">
        <p14:creationId xmlns:p14="http://schemas.microsoft.com/office/powerpoint/2010/main" val="1831287421"/>
      </p:ext>
    </p:extLst>
  </p:cSld>
  <p:clrMapOvr>
    <a:masterClrMapping/>
  </p:clrMapOvr>
  <p:transition advClick="0" advTm="8000">
    <p:sndAc>
      <p:stSnd>
        <p:snd r:embed="rId4" name="STAR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84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4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9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1000"/>
                                        <p:tgtEl>
                                          <p:spTgt spid="184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19" presetID="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18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18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9" grpId="0" build="p" autoUpdateAnimBg="0" advAuto="3000"/>
      <p:bldP spid="18443" grpId="0" build="p" autoUpdateAnimBg="0" advAuto="2000"/>
      <p:bldP spid="18444" grpId="0" autoUpdateAnimBg="0"/>
      <p:bldP spid="18445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4" name="Object 4"/>
          <p:cNvGraphicFramePr>
            <a:graphicFrameLocks noChangeAspect="1"/>
          </p:cNvGraphicFramePr>
          <p:nvPr/>
        </p:nvGraphicFramePr>
        <p:xfrm>
          <a:off x="-323850" y="1588"/>
          <a:ext cx="9467850" cy="6856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4" name="Snímek" r:id="rId4" imgW="4321175" imgH="3241675" progId="PowerPoint.Slide.8">
                  <p:embed/>
                </p:oleObj>
              </mc:Choice>
              <mc:Fallback>
                <p:oleObj name="Snímek" r:id="rId4" imgW="4321175" imgH="3241675" progId="PowerPoint.Slide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323850" y="1588"/>
                        <a:ext cx="9467850" cy="68564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39" name="Rectangle 7"/>
          <p:cNvSpPr>
            <a:spLocks noGrp="1" noChangeArrowheads="1"/>
          </p:cNvSpPr>
          <p:nvPr>
            <p:ph type="subTitle" idx="4294967295"/>
          </p:nvPr>
        </p:nvSpPr>
        <p:spPr>
          <a:xfrm>
            <a:off x="399236" y="764704"/>
            <a:ext cx="6629400" cy="1295400"/>
          </a:xfrm>
          <a:ln>
            <a:miter lim="800000"/>
            <a:headEnd/>
            <a:tailEnd/>
          </a:ln>
        </p:spPr>
        <p:txBody>
          <a:bodyPr anchor="ctr"/>
          <a:lstStyle/>
          <a:p>
            <a:pPr marL="0" indent="0" eaLnBrk="1" hangingPunct="1">
              <a:buFont typeface="Monotype Sorts" pitchFamily="2" charset="2"/>
              <a:buNone/>
              <a:defRPr/>
            </a:pPr>
            <a:r>
              <a:rPr lang="cs-CZ" sz="7200" dirty="0" smtClean="0">
                <a:solidFill>
                  <a:schemeClr val="bg1"/>
                </a:solidFill>
                <a:latin typeface="Amerigo AT" pitchFamily="2" charset="0"/>
                <a:cs typeface="Times New Roman" pitchFamily="18" charset="0"/>
              </a:rPr>
              <a:t>Planimetrie  4</a:t>
            </a:r>
            <a:endParaRPr lang="cs-CZ" sz="7200" dirty="0" smtClean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" name="Rectangle 7"/>
          <p:cNvSpPr>
            <a:spLocks noChangeArrowheads="1"/>
          </p:cNvSpPr>
          <p:nvPr/>
        </p:nvSpPr>
        <p:spPr bwMode="auto">
          <a:xfrm>
            <a:off x="381000" y="2924175"/>
            <a:ext cx="6999312" cy="865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cs-CZ" sz="2000" dirty="0" smtClean="0">
                <a:solidFill>
                  <a:schemeClr val="bg1"/>
                </a:solidFill>
                <a:cs typeface="Times New Roman" pitchFamily="18" charset="0"/>
              </a:rPr>
              <a:t>Orientovaný úhel a jeho velikost</a:t>
            </a:r>
            <a:endParaRPr lang="cs-CZ" sz="2000" dirty="0">
              <a:solidFill>
                <a:schemeClr val="bg1"/>
              </a:solidFill>
              <a:cs typeface="Times New Roman" pitchFamily="18" charset="0"/>
            </a:endParaRPr>
          </a:p>
          <a:p>
            <a:pPr>
              <a:defRPr/>
            </a:pPr>
            <a:endParaRPr lang="cs-CZ" sz="2000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0332131"/>
      </p:ext>
    </p:extLst>
  </p:cSld>
  <p:clrMapOvr>
    <a:masterClrMapping/>
  </p:clrMapOvr>
  <p:transition spd="slow" advClick="0" advTm="8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utoUpdateAnimBg="0" advAuto="150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706090"/>
          </a:xfrm>
          <a:solidFill>
            <a:srgbClr val="00B050"/>
          </a:solidFill>
          <a:effectLst>
            <a:softEdge rad="0"/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l" eaLnBrk="1" hangingPunct="1"/>
            <a:r>
              <a:rPr lang="cs-CZ" sz="2000" dirty="0" smtClean="0">
                <a:solidFill>
                  <a:schemeClr val="bg1"/>
                </a:solidFill>
              </a:rPr>
              <a:t>Orientovaný úhel:</a:t>
            </a:r>
            <a:endParaRPr lang="cs-CZ" sz="2000" dirty="0" smtClean="0">
              <a:solidFill>
                <a:schemeClr val="bg1"/>
              </a:solidFill>
            </a:endParaRPr>
          </a:p>
        </p:txBody>
      </p:sp>
      <p:sp>
        <p:nvSpPr>
          <p:cNvPr id="5123" name="Zástupný symbol pro obsah 2"/>
          <p:cNvSpPr>
            <a:spLocks noGrp="1"/>
          </p:cNvSpPr>
          <p:nvPr>
            <p:ph idx="4294967295"/>
          </p:nvPr>
        </p:nvSpPr>
        <p:spPr>
          <a:xfrm>
            <a:off x="539552" y="1557338"/>
            <a:ext cx="1873250" cy="533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cs-CZ" sz="2400" dirty="0" smtClean="0">
                <a:latin typeface="Times New Roman" pitchFamily="18" charset="0"/>
              </a:rPr>
              <a:t>Definice:</a:t>
            </a:r>
            <a:endParaRPr lang="cs-CZ" sz="2400" dirty="0" smtClean="0">
              <a:latin typeface="Times New Roman" pitchFamily="18" charset="0"/>
            </a:endParaRPr>
          </a:p>
        </p:txBody>
      </p:sp>
      <p:sp>
        <p:nvSpPr>
          <p:cNvPr id="6" name="Zástupný symbol pro obsah 2"/>
          <p:cNvSpPr txBox="1">
            <a:spLocks/>
          </p:cNvSpPr>
          <p:nvPr/>
        </p:nvSpPr>
        <p:spPr bwMode="auto">
          <a:xfrm>
            <a:off x="2293534" y="1608582"/>
            <a:ext cx="5446818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buFontTx/>
              <a:buNone/>
            </a:pPr>
            <a:r>
              <a:rPr lang="cs-CZ" sz="2400" dirty="0" smtClean="0">
                <a:latin typeface="Times New Roman" pitchFamily="18" charset="0"/>
              </a:rPr>
              <a:t>Hledej v učebnici / sešitě</a:t>
            </a:r>
            <a:endParaRPr lang="cs-CZ" sz="2400" dirty="0" smtClean="0">
              <a:latin typeface="Times New Roman" pitchFamily="18" charset="0"/>
            </a:endParaRPr>
          </a:p>
        </p:txBody>
      </p:sp>
      <p:pic>
        <p:nvPicPr>
          <p:cNvPr id="7" name="Picture 7" descr="Obr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918"/>
          <a:stretch>
            <a:fillRect/>
          </a:stretch>
        </p:blipFill>
        <p:spPr>
          <a:xfrm>
            <a:off x="755576" y="3861048"/>
            <a:ext cx="7532687" cy="2273300"/>
          </a:xfrm>
          <a:prstGeom prst="rect">
            <a:avLst/>
          </a:prstGeom>
          <a:gradFill rotWithShape="0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/>
          </a:gradFill>
          <a:ln>
            <a:solidFill>
              <a:schemeClr val="accent1"/>
            </a:solidFill>
            <a:miter lim="800000"/>
            <a:headEnd/>
            <a:tailEnd/>
          </a:ln>
        </p:spPr>
      </p:pic>
      <p:sp>
        <p:nvSpPr>
          <p:cNvPr id="8" name="Zástupný symbol pro obsah 2"/>
          <p:cNvSpPr txBox="1">
            <a:spLocks/>
          </p:cNvSpPr>
          <p:nvPr/>
        </p:nvSpPr>
        <p:spPr bwMode="auto">
          <a:xfrm>
            <a:off x="675592" y="2141982"/>
            <a:ext cx="8064896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buFontTx/>
              <a:buNone/>
            </a:pPr>
            <a:r>
              <a:rPr lang="cs-CZ" sz="2400" dirty="0" smtClean="0">
                <a:latin typeface="Times New Roman" pitchFamily="18" charset="0"/>
              </a:rPr>
              <a:t>Uspořádaná dvojice polopřímek se společným počátkem</a:t>
            </a:r>
            <a:endParaRPr lang="cs-CZ" sz="2400" dirty="0" smtClean="0">
              <a:latin typeface="Times New Roman" pitchFamily="18" charset="0"/>
            </a:endParaRPr>
          </a:p>
        </p:txBody>
      </p:sp>
      <p:sp>
        <p:nvSpPr>
          <p:cNvPr id="9" name="Zástupný symbol pro obsah 2"/>
          <p:cNvSpPr txBox="1">
            <a:spLocks/>
          </p:cNvSpPr>
          <p:nvPr/>
        </p:nvSpPr>
        <p:spPr bwMode="auto">
          <a:xfrm>
            <a:off x="675592" y="2924944"/>
            <a:ext cx="8064896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buFontTx/>
              <a:buNone/>
            </a:pPr>
            <a:r>
              <a:rPr lang="cs-CZ" sz="2400" dirty="0" smtClean="0">
                <a:latin typeface="Times New Roman" pitchFamily="18" charset="0"/>
              </a:rPr>
              <a:t>Směr otáčení koncového ramene ….</a:t>
            </a:r>
            <a:endParaRPr lang="cs-CZ" sz="2400" dirty="0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/>
      <p:bldP spid="6" grpId="0"/>
      <p:bldP spid="8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706090"/>
          </a:xfrm>
          <a:solidFill>
            <a:srgbClr val="00B050"/>
          </a:solidFill>
          <a:effectLst>
            <a:softEdge rad="0"/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l" eaLnBrk="1" hangingPunct="1"/>
            <a:r>
              <a:rPr lang="cs-CZ" sz="2000" dirty="0" smtClean="0">
                <a:solidFill>
                  <a:schemeClr val="bg1"/>
                </a:solidFill>
              </a:rPr>
              <a:t>Velikost OÚ:</a:t>
            </a:r>
            <a:endParaRPr lang="cs-CZ" sz="2000" dirty="0" smtClean="0">
              <a:solidFill>
                <a:schemeClr val="bg1"/>
              </a:solidFill>
            </a:endParaRPr>
          </a:p>
        </p:txBody>
      </p:sp>
      <p:sp>
        <p:nvSpPr>
          <p:cNvPr id="5123" name="Zástupný symbol pro obsah 2"/>
          <p:cNvSpPr>
            <a:spLocks noGrp="1"/>
          </p:cNvSpPr>
          <p:nvPr>
            <p:ph idx="4294967295"/>
          </p:nvPr>
        </p:nvSpPr>
        <p:spPr>
          <a:xfrm>
            <a:off x="539552" y="1557338"/>
            <a:ext cx="1873250" cy="533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cs-CZ" sz="2400" dirty="0" smtClean="0">
                <a:latin typeface="Times New Roman" pitchFamily="18" charset="0"/>
              </a:rPr>
              <a:t>Definice:</a:t>
            </a:r>
            <a:endParaRPr lang="cs-CZ" sz="2400" dirty="0" smtClean="0">
              <a:latin typeface="Times New Roman" pitchFamily="18" charset="0"/>
            </a:endParaRPr>
          </a:p>
        </p:txBody>
      </p:sp>
      <p:sp>
        <p:nvSpPr>
          <p:cNvPr id="6" name="Zástupný symbol pro obsah 2"/>
          <p:cNvSpPr txBox="1">
            <a:spLocks/>
          </p:cNvSpPr>
          <p:nvPr/>
        </p:nvSpPr>
        <p:spPr bwMode="auto">
          <a:xfrm>
            <a:off x="2293534" y="1608582"/>
            <a:ext cx="5446818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buFontTx/>
              <a:buNone/>
            </a:pPr>
            <a:r>
              <a:rPr lang="cs-CZ" sz="2400" dirty="0" smtClean="0">
                <a:latin typeface="Times New Roman" pitchFamily="18" charset="0"/>
              </a:rPr>
              <a:t>Hledej v učebnici / sešitě</a:t>
            </a:r>
            <a:endParaRPr lang="cs-CZ" sz="2400" dirty="0" smtClean="0">
              <a:latin typeface="Times New Roman" pitchFamily="18" charset="0"/>
            </a:endParaRPr>
          </a:p>
        </p:txBody>
      </p:sp>
      <p:pic>
        <p:nvPicPr>
          <p:cNvPr id="7" name="Picture 7" descr="Obr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918"/>
          <a:stretch>
            <a:fillRect/>
          </a:stretch>
        </p:blipFill>
        <p:spPr>
          <a:xfrm>
            <a:off x="755576" y="3861048"/>
            <a:ext cx="7532687" cy="2273300"/>
          </a:xfrm>
          <a:prstGeom prst="rect">
            <a:avLst/>
          </a:prstGeom>
          <a:gradFill rotWithShape="0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/>
          </a:gradFill>
          <a:ln>
            <a:solidFill>
              <a:schemeClr val="accent1"/>
            </a:solidFill>
            <a:miter lim="800000"/>
            <a:headEnd/>
            <a:tailEnd/>
          </a:ln>
        </p:spPr>
      </p:pic>
      <p:sp>
        <p:nvSpPr>
          <p:cNvPr id="8" name="Zástupný symbol pro obsah 2"/>
          <p:cNvSpPr txBox="1">
            <a:spLocks/>
          </p:cNvSpPr>
          <p:nvPr/>
        </p:nvSpPr>
        <p:spPr bwMode="auto">
          <a:xfrm>
            <a:off x="675592" y="2141982"/>
            <a:ext cx="8064896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buFontTx/>
              <a:buNone/>
            </a:pPr>
            <a:r>
              <a:rPr lang="cs-CZ" sz="2400" dirty="0" smtClean="0">
                <a:latin typeface="Times New Roman" pitchFamily="18" charset="0"/>
              </a:rPr>
              <a:t>Uspořádaná dvojice polopřímek se společným počátkem</a:t>
            </a:r>
            <a:endParaRPr lang="cs-CZ" sz="2400" dirty="0" smtClean="0">
              <a:latin typeface="Times New Roman" pitchFamily="18" charset="0"/>
            </a:endParaRPr>
          </a:p>
        </p:txBody>
      </p:sp>
      <p:sp>
        <p:nvSpPr>
          <p:cNvPr id="9" name="Zástupný symbol pro obsah 2"/>
          <p:cNvSpPr txBox="1">
            <a:spLocks/>
          </p:cNvSpPr>
          <p:nvPr/>
        </p:nvSpPr>
        <p:spPr bwMode="auto">
          <a:xfrm>
            <a:off x="675592" y="2924944"/>
            <a:ext cx="8064896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buFontTx/>
              <a:buNone/>
            </a:pPr>
            <a:r>
              <a:rPr lang="cs-CZ" sz="2400" dirty="0" smtClean="0">
                <a:latin typeface="Times New Roman" pitchFamily="18" charset="0"/>
              </a:rPr>
              <a:t>Směr otáčení koncového ramene ….</a:t>
            </a:r>
            <a:endParaRPr lang="cs-CZ" sz="2400" dirty="0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99200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/>
      <p:bldP spid="6" grpId="0"/>
      <p:bldP spid="8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title" idx="4294967295"/>
          </p:nvPr>
        </p:nvSpPr>
        <p:spPr>
          <a:xfrm>
            <a:off x="395536" y="260648"/>
            <a:ext cx="8229600" cy="706090"/>
          </a:xfrm>
          <a:solidFill>
            <a:srgbClr val="00B050"/>
          </a:solidFill>
          <a:effectLst>
            <a:softEdge rad="0"/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l"/>
            <a:r>
              <a:rPr lang="cs-CZ" sz="2000" b="1" dirty="0">
                <a:solidFill>
                  <a:schemeClr val="bg1"/>
                </a:solidFill>
              </a:rPr>
              <a:t>1</a:t>
            </a:r>
            <a:r>
              <a:rPr lang="cs-CZ" sz="2000" dirty="0">
                <a:solidFill>
                  <a:schemeClr val="bg1"/>
                </a:solidFill>
              </a:rPr>
              <a:t>. Kolik velikostí má </a:t>
            </a:r>
            <a:r>
              <a:rPr lang="cs-CZ" sz="2000" dirty="0" smtClean="0">
                <a:solidFill>
                  <a:schemeClr val="bg1"/>
                </a:solidFill>
              </a:rPr>
              <a:t>orientovaný </a:t>
            </a:r>
            <a:r>
              <a:rPr lang="cs-CZ" sz="2000" dirty="0">
                <a:solidFill>
                  <a:schemeClr val="bg1"/>
                </a:solidFill>
              </a:rPr>
              <a:t>úhel AVB?                                                         </a:t>
            </a:r>
          </a:p>
        </p:txBody>
      </p:sp>
      <p:sp>
        <p:nvSpPr>
          <p:cNvPr id="16" name="Line 11"/>
          <p:cNvSpPr>
            <a:spLocks noChangeShapeType="1"/>
          </p:cNvSpPr>
          <p:nvPr/>
        </p:nvSpPr>
        <p:spPr bwMode="auto">
          <a:xfrm flipV="1">
            <a:off x="1288671" y="1537951"/>
            <a:ext cx="2194028" cy="1075024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17" name="Line 12"/>
          <p:cNvSpPr>
            <a:spLocks noChangeShapeType="1"/>
          </p:cNvSpPr>
          <p:nvPr/>
        </p:nvSpPr>
        <p:spPr bwMode="auto">
          <a:xfrm>
            <a:off x="1294430" y="2610045"/>
            <a:ext cx="2452013" cy="241661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18" name="Line 13"/>
          <p:cNvSpPr>
            <a:spLocks noChangeShapeType="1"/>
          </p:cNvSpPr>
          <p:nvPr/>
        </p:nvSpPr>
        <p:spPr bwMode="auto">
          <a:xfrm>
            <a:off x="3059832" y="1624363"/>
            <a:ext cx="134937" cy="219691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19" name="Line 14"/>
          <p:cNvSpPr>
            <a:spLocks noChangeShapeType="1"/>
          </p:cNvSpPr>
          <p:nvPr/>
        </p:nvSpPr>
        <p:spPr bwMode="auto">
          <a:xfrm>
            <a:off x="3254658" y="2708920"/>
            <a:ext cx="0" cy="17575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4103" name="Oblouk 4102"/>
          <p:cNvSpPr/>
          <p:nvPr/>
        </p:nvSpPr>
        <p:spPr>
          <a:xfrm>
            <a:off x="2339752" y="2060848"/>
            <a:ext cx="242099" cy="1281530"/>
          </a:xfrm>
          <a:prstGeom prst="arc">
            <a:avLst/>
          </a:prstGeom>
          <a:ln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104" name="TextovéPole 4103"/>
          <p:cNvSpPr txBox="1"/>
          <p:nvPr/>
        </p:nvSpPr>
        <p:spPr>
          <a:xfrm>
            <a:off x="1079612" y="2554246"/>
            <a:ext cx="216024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cs-CZ" sz="1200" dirty="0" smtClean="0"/>
              <a:t>V</a:t>
            </a:r>
            <a:endParaRPr lang="cs-CZ" sz="1200" dirty="0"/>
          </a:p>
        </p:txBody>
      </p:sp>
      <p:sp>
        <p:nvSpPr>
          <p:cNvPr id="42" name="TextovéPole 41"/>
          <p:cNvSpPr txBox="1"/>
          <p:nvPr/>
        </p:nvSpPr>
        <p:spPr>
          <a:xfrm>
            <a:off x="3235099" y="2996952"/>
            <a:ext cx="216024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cs-CZ" sz="1200" dirty="0" smtClean="0"/>
              <a:t>A</a:t>
            </a:r>
            <a:endParaRPr lang="cs-CZ" sz="1200" dirty="0"/>
          </a:p>
        </p:txBody>
      </p:sp>
      <p:sp>
        <p:nvSpPr>
          <p:cNvPr id="43" name="TextovéPole 42"/>
          <p:cNvSpPr txBox="1"/>
          <p:nvPr/>
        </p:nvSpPr>
        <p:spPr>
          <a:xfrm>
            <a:off x="2843808" y="1514253"/>
            <a:ext cx="216024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cs-CZ" sz="1200" dirty="0" smtClean="0"/>
              <a:t>B</a:t>
            </a:r>
            <a:endParaRPr lang="cs-CZ" sz="1200" dirty="0"/>
          </a:p>
        </p:txBody>
      </p:sp>
      <p:sp>
        <p:nvSpPr>
          <p:cNvPr id="45" name="Obdélník 44"/>
          <p:cNvSpPr/>
          <p:nvPr/>
        </p:nvSpPr>
        <p:spPr>
          <a:xfrm>
            <a:off x="5652120" y="1181651"/>
            <a:ext cx="158417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/>
              <a:t>a) tři               </a:t>
            </a:r>
          </a:p>
          <a:p>
            <a:endParaRPr lang="cs-CZ" dirty="0" smtClean="0"/>
          </a:p>
          <a:p>
            <a:r>
              <a:rPr lang="cs-CZ" dirty="0" smtClean="0"/>
              <a:t>b</a:t>
            </a:r>
            <a:r>
              <a:rPr lang="cs-CZ" dirty="0"/>
              <a:t>) žádnou          </a:t>
            </a:r>
            <a:r>
              <a:rPr lang="cs-CZ" dirty="0" smtClean="0"/>
              <a:t>   </a:t>
            </a:r>
          </a:p>
          <a:p>
            <a:endParaRPr lang="cs-CZ" dirty="0" smtClean="0"/>
          </a:p>
          <a:p>
            <a:r>
              <a:rPr lang="cs-CZ" dirty="0" smtClean="0"/>
              <a:t>c</a:t>
            </a:r>
            <a:r>
              <a:rPr lang="cs-CZ" dirty="0"/>
              <a:t>) právě dvě               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d</a:t>
            </a:r>
            <a:r>
              <a:rPr lang="cs-CZ" dirty="0"/>
              <a:t>) jednu          </a:t>
            </a:r>
            <a:r>
              <a:rPr lang="cs-CZ" dirty="0" smtClean="0"/>
              <a:t>     </a:t>
            </a:r>
          </a:p>
          <a:p>
            <a:pPr algn="ctr"/>
            <a:endParaRPr lang="cs-CZ" dirty="0" smtClean="0"/>
          </a:p>
          <a:p>
            <a:pPr algn="ctr"/>
            <a:r>
              <a:rPr lang="cs-CZ" dirty="0" smtClean="0"/>
              <a:t>e) </a:t>
            </a:r>
            <a:r>
              <a:rPr lang="cs-CZ" dirty="0"/>
              <a:t>nekonečně mnoho </a:t>
            </a:r>
          </a:p>
        </p:txBody>
      </p:sp>
      <p:sp>
        <p:nvSpPr>
          <p:cNvPr id="47" name="Obdélník 46"/>
          <p:cNvSpPr/>
          <p:nvPr/>
        </p:nvSpPr>
        <p:spPr>
          <a:xfrm>
            <a:off x="1789762" y="4797152"/>
            <a:ext cx="3142278" cy="400110"/>
          </a:xfrm>
          <a:prstGeom prst="rect">
            <a:avLst/>
          </a:prstGeom>
          <a:solidFill>
            <a:srgbClr val="00B050"/>
          </a:solidFill>
        </p:spPr>
        <p:txBody>
          <a:bodyPr wrap="square">
            <a:spAutoFit/>
          </a:bodyPr>
          <a:lstStyle/>
          <a:p>
            <a:pPr algn="ctr" eaLnBrk="0" hangingPunct="0"/>
            <a:r>
              <a:rPr lang="cs-CZ" sz="2000" b="1" dirty="0">
                <a:solidFill>
                  <a:schemeClr val="bg1"/>
                </a:solidFill>
                <a:latin typeface="+mn-lt"/>
                <a:cs typeface="+mn-cs"/>
              </a:rPr>
              <a:t>e) </a:t>
            </a:r>
            <a:r>
              <a:rPr lang="cs-CZ" sz="2000" b="1" dirty="0">
                <a:solidFill>
                  <a:schemeClr val="bg1"/>
                </a:solidFill>
                <a:latin typeface="+mn-lt"/>
                <a:cs typeface="+mn-cs"/>
              </a:rPr>
              <a:t>nekonečně mnoho </a:t>
            </a:r>
          </a:p>
        </p:txBody>
      </p:sp>
    </p:spTree>
    <p:extLst>
      <p:ext uri="{BB962C8B-B14F-4D97-AF65-F5344CB8AC3E}">
        <p14:creationId xmlns:p14="http://schemas.microsoft.com/office/powerpoint/2010/main" val="831271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 uiExpand="1" build="p"/>
      <p:bldP spid="47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3D4A8"/>
            </a:gs>
            <a:gs pos="0">
              <a:srgbClr val="21D6E0"/>
            </a:gs>
            <a:gs pos="89000">
              <a:srgbClr val="0087E6"/>
            </a:gs>
            <a:gs pos="100000">
              <a:srgbClr val="005CB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619672" y="620688"/>
            <a:ext cx="63367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rgbClr val="FFFF00"/>
                </a:solidFill>
              </a:rPr>
              <a:t>… další dva  krůčky už samostatně  !</a:t>
            </a:r>
            <a:endParaRPr lang="cs-CZ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4383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624</TotalTime>
  <Words>108</Words>
  <Application>Microsoft Office PowerPoint</Application>
  <PresentationFormat>Předvádění na obrazovce (4:3)</PresentationFormat>
  <Paragraphs>37</Paragraphs>
  <Slides>6</Slides>
  <Notes>6</Notes>
  <HiddenSlides>0</HiddenSlides>
  <MMClips>0</MMClips>
  <ScaleCrop>false</ScaleCrop>
  <HeadingPairs>
    <vt:vector size="6" baseType="variant"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8" baseType="lpstr">
      <vt:lpstr>Výchozí návrh</vt:lpstr>
      <vt:lpstr>Snímek</vt:lpstr>
      <vt:lpstr>Prezentace aplikace PowerPoint</vt:lpstr>
      <vt:lpstr>Prezentace aplikace PowerPoint</vt:lpstr>
      <vt:lpstr>Orientovaný úhel:</vt:lpstr>
      <vt:lpstr>Velikost OÚ:</vt:lpstr>
      <vt:lpstr>1. Kolik velikostí má orientovaný úhel AVB?                                                         </vt:lpstr>
      <vt:lpstr>Prezentace aplikace PowerPoint</vt:lpstr>
    </vt:vector>
  </TitlesOfParts>
  <Company>zlin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student09</dc:creator>
  <cp:lastModifiedBy>admin</cp:lastModifiedBy>
  <cp:revision>49</cp:revision>
  <dcterms:created xsi:type="dcterms:W3CDTF">2008-10-07T05:36:08Z</dcterms:created>
  <dcterms:modified xsi:type="dcterms:W3CDTF">2011-12-22T11:53:50Z</dcterms:modified>
</cp:coreProperties>
</file>